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87" r:id="rId2"/>
    <p:sldId id="288" r:id="rId3"/>
    <p:sldId id="289" r:id="rId4"/>
    <p:sldId id="290" r:id="rId5"/>
    <p:sldId id="292" r:id="rId6"/>
    <p:sldId id="293" r:id="rId7"/>
    <p:sldId id="294" r:id="rId8"/>
    <p:sldId id="300" r:id="rId9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78597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80359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15402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9082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38794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6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38672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7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17921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8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4833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NUL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NUL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- 2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PROPERTIES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436096" y="810021"/>
            <a:ext cx="3265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</a:t>
            </a:r>
            <a:r>
              <a:rPr lang="ar-IQ" sz="2800" b="1" dirty="0" smtClean="0">
                <a:solidFill>
                  <a:srgbClr val="FFFF00"/>
                </a:solidFill>
              </a:rPr>
              <a:t>2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62055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67150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>
                    <a:latin typeface="+mj-lt"/>
                  </a:rPr>
                  <a:t>Density (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/>
                        <a:ea typeface="Cambria Math"/>
                      </a:rPr>
                      <m:t>𝝆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b="1" dirty="0" smtClean="0"/>
                  <a:t>)</a:t>
                </a:r>
                <a:endParaRPr lang="en-US" sz="2400" b="1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The density, also called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mass density</a:t>
                </a:r>
                <a:r>
                  <a:rPr lang="en-US" sz="2200" dirty="0" smtClean="0">
                    <a:latin typeface="+mj-lt"/>
                  </a:rPr>
                  <a:t>, of a fluid is its mass per unit volume.</a:t>
                </a:r>
              </a:p>
              <a:p>
                <a:pPr algn="just" rt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2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400" b="1" dirty="0" smtClean="0">
                    <a:latin typeface="+mj-lt"/>
                  </a:rPr>
                  <a:t>Specific Weight </a:t>
                </a:r>
                <a:r>
                  <a:rPr lang="en-US" sz="2400" b="1" dirty="0">
                    <a:latin typeface="+mj-lt"/>
                  </a:rPr>
                  <a:t>(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  <a:ea typeface="Cambria Math"/>
                      </a:rPr>
                      <m:t>𝜸</m:t>
                    </m:r>
                  </m:oMath>
                </a14:m>
                <a:r>
                  <a:rPr lang="en-US" sz="2400" b="1" dirty="0">
                    <a:latin typeface="+mj-lt"/>
                  </a:rPr>
                  <a:t> )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Specific weight, </a:t>
                </a:r>
                <a:r>
                  <a:rPr lang="en-US" sz="2200" dirty="0">
                    <a:latin typeface="+mj-lt"/>
                  </a:rPr>
                  <a:t>also called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unit weight</a:t>
                </a:r>
                <a:r>
                  <a:rPr lang="en-US" sz="2200" dirty="0" smtClean="0">
                    <a:latin typeface="+mj-lt"/>
                  </a:rPr>
                  <a:t>, is the weight of a substance per unit volume.</a:t>
                </a: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                            </m:t>
                    </m:r>
                    <m:r>
                      <a:rPr lang="en-US" sz="22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=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𝑔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                                    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𝑊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sz="2200" dirty="0" smtClean="0">
                    <a:latin typeface="+mj-lt"/>
                  </a:rPr>
                  <a:t>    </a:t>
                </a:r>
                <a:r>
                  <a:rPr lang="en-US" sz="2800" b="1" dirty="0" smtClean="0">
                    <a:solidFill>
                      <a:srgbClr val="7030A0"/>
                    </a:solidFill>
                    <a:latin typeface="+mj-lt"/>
                  </a:rPr>
                  <a:t>Prove?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000" dirty="0" smtClean="0">
                    <a:latin typeface="+mj-lt"/>
                  </a:rPr>
                  <a:t>Specific weight varies since it g changes with altitude (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𝑔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𝛼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𝑑𝑖𝑠𝑡𝑎𝑛𝑐</m:t>
                        </m:r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2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0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000" b="1" dirty="0"/>
                  <a:t>Specific </a:t>
                </a:r>
                <a:r>
                  <a:rPr lang="en-US" sz="2000" b="1" dirty="0" smtClean="0"/>
                  <a:t>Gravity (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𝑺𝑮</m:t>
                    </m:r>
                  </m:oMath>
                </a14:m>
                <a:r>
                  <a:rPr lang="en-US" sz="2000" b="1" dirty="0" smtClean="0"/>
                  <a:t> )</a:t>
                </a:r>
                <a:endParaRPr lang="en-US" sz="2000" b="1" dirty="0"/>
              </a:p>
              <a:p>
                <a:pPr algn="just" rtl="0"/>
                <a:r>
                  <a:rPr lang="en-US" sz="2200" dirty="0">
                    <a:latin typeface="+mj-lt"/>
                  </a:rPr>
                  <a:t>Specific gravity is the ratio of the </a:t>
                </a:r>
                <a:r>
                  <a:rPr lang="en-US" sz="2200" dirty="0" smtClean="0">
                    <a:latin typeface="+mj-lt"/>
                  </a:rPr>
                  <a:t>density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of </a:t>
                </a:r>
                <a:r>
                  <a:rPr lang="en-US" sz="2200" dirty="0">
                    <a:latin typeface="+mj-lt"/>
                  </a:rPr>
                  <a:t>a substance to the density of </a:t>
                </a:r>
                <a:r>
                  <a:rPr lang="en-US" sz="2200" dirty="0" smtClean="0">
                    <a:latin typeface="+mj-lt"/>
                  </a:rPr>
                  <a:t>water at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specified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temperature</a:t>
                </a:r>
                <a:r>
                  <a:rPr lang="en-US" sz="2200" dirty="0" smtClean="0">
                    <a:latin typeface="+mj-lt"/>
                  </a:rPr>
                  <a:t> and </a:t>
                </a:r>
                <a:r>
                  <a:rPr lang="en-US" sz="2200" b="1" u="sng" dirty="0" smtClean="0">
                    <a:solidFill>
                      <a:srgbClr val="FF0000"/>
                    </a:solidFill>
                    <a:latin typeface="+mj-lt"/>
                  </a:rPr>
                  <a:t>pressure</a:t>
                </a:r>
                <a:r>
                  <a:rPr lang="en-US" sz="2200" dirty="0" smtClean="0">
                    <a:latin typeface="+mj-lt"/>
                  </a:rPr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                        </m:t>
                      </m:r>
                      <m:r>
                        <a:rPr lang="en-US" sz="2200" b="0" i="1" smtClean="0">
                          <a:latin typeface="Cambria Math"/>
                        </a:rPr>
                        <m:t>𝑆𝐺</m:t>
                      </m:r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/>
                                </a:rPr>
                                <m:t>𝑠𝑢𝑏𝑠</m:t>
                              </m:r>
                              <m:r>
                                <a:rPr lang="en-US" sz="2200" b="0" i="1" smtClean="0">
                                  <a:latin typeface="Cambria Math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2200" b="0" i="1" smtClean="0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  <m:r>
                        <a:rPr lang="en-US" sz="2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/>
                                </a:rPr>
                                <m:t>𝑠𝑢𝑏𝑠</m:t>
                              </m:r>
                              <m:r>
                                <a:rPr lang="en-US" sz="2200" i="1">
                                  <a:latin typeface="Cambria Math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2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6715043"/>
              </a:xfrm>
              <a:prstGeom prst="rect">
                <a:avLst/>
              </a:prstGeom>
              <a:blipFill rotWithShape="1">
                <a:blip r:embed="rId4"/>
                <a:stretch>
                  <a:fillRect l="-1093" t="-726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5220072" y="4437112"/>
            <a:ext cx="3693768" cy="2088232"/>
            <a:chOff x="5425416" y="4221088"/>
            <a:chExt cx="3693768" cy="2088232"/>
          </a:xfrm>
        </p:grpSpPr>
        <p:grpSp>
          <p:nvGrpSpPr>
            <p:cNvPr id="7" name="Group 6"/>
            <p:cNvGrpSpPr/>
            <p:nvPr/>
          </p:nvGrpSpPr>
          <p:grpSpPr>
            <a:xfrm>
              <a:off x="5940152" y="4293096"/>
              <a:ext cx="2664296" cy="607568"/>
              <a:chOff x="5796136" y="4293096"/>
              <a:chExt cx="2664296" cy="607568"/>
            </a:xfrm>
          </p:grpSpPr>
          <p:pic>
            <p:nvPicPr>
              <p:cNvPr id="2050" name="Picture 2" descr="Image result for interesting info pics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80312" y="4293096"/>
                <a:ext cx="1080120" cy="6075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796136" y="4476422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b="1" cap="all" spc="0" dirty="0" smtClean="0">
                    <a:ln w="0"/>
                    <a:solidFill>
                      <a:srgbClr val="FF0000"/>
                    </a:solidFill>
                    <a:effectLst>
                      <a:reflection blurRad="12700" stA="50000" endPos="50000" dist="5000" dir="5400000" sy="-100000" rotWithShape="0"/>
                    </a:effectLst>
                  </a:rPr>
                  <a:t>interesting</a:t>
                </a:r>
                <a:endParaRPr lang="en-US" b="1" cap="all" spc="0" dirty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5425416" y="4221088"/>
              <a:ext cx="3611080" cy="2088232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25416" y="4968753"/>
              <a:ext cx="3693768" cy="12311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rtl="0"/>
              <a:r>
                <a:rPr lang="en-US" sz="2000" dirty="0" smtClean="0"/>
                <a:t>You weigh 6 times less on moon</a:t>
              </a:r>
            </a:p>
            <a:p>
              <a:pPr algn="just" rtl="0">
                <a:spcAft>
                  <a:spcPts val="1200"/>
                </a:spcAft>
              </a:pPr>
              <a:r>
                <a:rPr lang="en-US" sz="2000" dirty="0" smtClean="0"/>
                <a:t>than earth </a:t>
              </a:r>
              <a:r>
                <a:rPr lang="en-US" sz="2000" dirty="0"/>
                <a:t> </a:t>
              </a:r>
              <a:r>
                <a:rPr lang="en-US" sz="2000" dirty="0" smtClean="0"/>
                <a:t>…. </a:t>
              </a:r>
              <a:r>
                <a:rPr lang="en-US" sz="2400" b="1" dirty="0" smtClean="0">
                  <a:solidFill>
                    <a:srgbClr val="7030A0"/>
                  </a:solidFill>
                </a:rPr>
                <a:t>How?</a:t>
              </a:r>
            </a:p>
            <a:p>
              <a:pPr algn="just" rtl="0"/>
              <a:r>
                <a:rPr lang="en-US" sz="2000" dirty="0" smtClean="0"/>
                <a:t>g = 1.62 m/s</a:t>
              </a:r>
              <a:r>
                <a:rPr lang="en-US" sz="2000" baseline="30000" dirty="0" smtClean="0"/>
                <a:t>2</a:t>
              </a:r>
              <a:r>
                <a:rPr lang="en-US" sz="2000" dirty="0" smtClean="0"/>
                <a:t> on moon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833783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46782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rtl="0">
                  <a:spcAft>
                    <a:spcPts val="1200"/>
                  </a:spcAft>
                </a:pPr>
                <a:r>
                  <a:rPr lang="en-US" sz="2200" b="0" dirty="0" smtClean="0">
                    <a:latin typeface="+mj-lt"/>
                  </a:rPr>
                  <a:t>If it is not specified, </a:t>
                </a:r>
                <a:r>
                  <a:rPr lang="en-US" sz="2200" b="1" dirty="0" smtClean="0">
                    <a:latin typeface="+mj-lt"/>
                  </a:rPr>
                  <a:t>use</a:t>
                </a:r>
                <a:r>
                  <a:rPr lang="en-US" sz="2200" b="0" dirty="0" smtClean="0">
                    <a:latin typeface="+mj-lt"/>
                  </a:rPr>
                  <a:t>:</a:t>
                </a:r>
              </a:p>
              <a:p>
                <a:pPr algn="just" rtl="0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             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1000</m:t>
                    </m:r>
                    <m:r>
                      <a:rPr lang="en-US" sz="2200" b="0" i="1" smtClean="0">
                        <a:latin typeface="Cambria Math"/>
                      </a:rPr>
                      <m:t> </m:t>
                    </m:r>
                    <m:r>
                      <a:rPr lang="en-US" sz="2200" b="0" i="1" smtClean="0">
                        <a:latin typeface="Cambria Math"/>
                      </a:rPr>
                      <m:t>𝑘𝑔</m:t>
                    </m:r>
                    <m:r>
                      <a:rPr lang="en-US" sz="2200" b="0" i="1" smtClean="0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𝑤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9</m:t>
                    </m:r>
                    <m:r>
                      <a:rPr lang="en-US" sz="2200" b="0" i="1" smtClean="0">
                        <a:latin typeface="Cambria Math"/>
                      </a:rPr>
                      <m:t>.</m:t>
                    </m:r>
                    <m:r>
                      <a:rPr lang="en-US" sz="2200" b="0" i="1" smtClean="0">
                        <a:latin typeface="Cambria Math"/>
                      </a:rPr>
                      <m:t>81</m:t>
                    </m:r>
                    <m:r>
                      <a:rPr lang="en-US" sz="2200" i="1">
                        <a:latin typeface="Cambria Math"/>
                      </a:rPr>
                      <m:t> </m:t>
                    </m:r>
                    <m:r>
                      <a:rPr lang="en-US" sz="2200" i="1">
                        <a:latin typeface="Cambria Math"/>
                      </a:rPr>
                      <m:t>𝑘𝑁</m:t>
                    </m:r>
                    <m:r>
                      <a:rPr lang="en-US" sz="2200" i="1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+mj-lt"/>
                  </a:rPr>
                  <a:t>  </a:t>
                </a:r>
                <a:r>
                  <a:rPr lang="en-US" sz="2800" b="1" dirty="0" smtClean="0">
                    <a:solidFill>
                      <a:srgbClr val="7030A0"/>
                    </a:solidFill>
                    <a:latin typeface="+mj-lt"/>
                  </a:rPr>
                  <a:t>Prove</a:t>
                </a:r>
                <a:r>
                  <a:rPr lang="en-US" sz="2800" b="1" dirty="0">
                    <a:solidFill>
                      <a:srgbClr val="7030A0"/>
                    </a:solidFill>
                    <a:latin typeface="+mj-lt"/>
                  </a:rPr>
                  <a:t>?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SG of water = 1 </a:t>
                </a:r>
                <a:r>
                  <a:rPr lang="en-US" sz="2200" b="1" dirty="0" smtClean="0">
                    <a:solidFill>
                      <a:srgbClr val="7030A0"/>
                    </a:solidFill>
                    <a:latin typeface="+mj-lt"/>
                  </a:rPr>
                  <a:t>… </a:t>
                </a:r>
                <a:r>
                  <a:rPr lang="en-US" sz="2800" dirty="0" smtClean="0">
                    <a:solidFill>
                      <a:srgbClr val="7030A0"/>
                    </a:solidFill>
                    <a:latin typeface="+mj-lt"/>
                  </a:rPr>
                  <a:t>Why?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SG of mercury = 13.6 which means: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mercury is 13.6 dense than water at 25</a:t>
                </a:r>
                <a:r>
                  <a:rPr lang="en-US" sz="2200" dirty="0"/>
                  <a:t>˚</a:t>
                </a:r>
                <a:r>
                  <a:rPr lang="en-US" sz="2200" dirty="0" smtClean="0"/>
                  <a:t>C</a:t>
                </a:r>
                <a:endParaRPr lang="en-US" sz="2200" dirty="0" smtClean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SG of blood = 1.05 at 4 </a:t>
                </a:r>
                <a:r>
                  <a:rPr lang="en-US" sz="2200" dirty="0"/>
                  <a:t>˚</a:t>
                </a:r>
                <a:r>
                  <a:rPr lang="en-US" sz="2200" dirty="0" smtClean="0"/>
                  <a:t>C and that means ..</a:t>
                </a:r>
                <a:r>
                  <a:rPr lang="en-US" sz="2800" dirty="0" smtClean="0">
                    <a:solidFill>
                      <a:srgbClr val="7030A0"/>
                    </a:solidFill>
                  </a:rPr>
                  <a:t>… ?</a:t>
                </a:r>
                <a:endParaRPr lang="en-US" sz="2800" dirty="0">
                  <a:solidFill>
                    <a:srgbClr val="7030A0"/>
                  </a:solidFill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b="1" dirty="0" smtClean="0">
                    <a:latin typeface="+mj-lt"/>
                  </a:rPr>
                  <a:t>Example (1)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The </a:t>
                </a:r>
                <a:r>
                  <a:rPr lang="en-US" sz="2200" dirty="0">
                    <a:latin typeface="+mj-lt"/>
                  </a:rPr>
                  <a:t>speciﬁc gravity of </a:t>
                </a:r>
                <a:r>
                  <a:rPr lang="en-US" sz="2200" dirty="0" smtClean="0">
                    <a:latin typeface="+mj-lt"/>
                  </a:rPr>
                  <a:t>vehicle gasoline </a:t>
                </a:r>
                <a:r>
                  <a:rPr lang="en-US" sz="2200" dirty="0">
                    <a:latin typeface="+mj-lt"/>
                  </a:rPr>
                  <a:t>is </a:t>
                </a:r>
                <a:r>
                  <a:rPr lang="en-US" sz="2200" dirty="0" smtClean="0">
                    <a:latin typeface="+mj-lt"/>
                  </a:rPr>
                  <a:t>0.74. Calculate the density and speciﬁc weight</a:t>
                </a:r>
                <a:r>
                  <a:rPr lang="ar-IQ" sz="2200" dirty="0" smtClean="0">
                    <a:latin typeface="+mj-lt"/>
                  </a:rPr>
                  <a:t> </a:t>
                </a:r>
                <a:r>
                  <a:rPr lang="en-US" sz="2200" dirty="0" smtClean="0">
                    <a:latin typeface="+mj-lt"/>
                  </a:rPr>
                  <a:t>of the gasoline.</a:t>
                </a:r>
                <a:endParaRPr lang="en-US" sz="2200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endParaRPr lang="en-US" sz="2200" dirty="0">
                  <a:solidFill>
                    <a:srgbClr val="7030A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4678204"/>
              </a:xfrm>
              <a:prstGeom prst="rect">
                <a:avLst/>
              </a:prstGeom>
              <a:blipFill rotWithShape="1">
                <a:blip r:embed="rId4"/>
                <a:stretch>
                  <a:fillRect l="-888" t="-781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5940152" y="1268760"/>
            <a:ext cx="3024336" cy="1224136"/>
            <a:chOff x="3707904" y="1700808"/>
            <a:chExt cx="3024336" cy="1224136"/>
          </a:xfrm>
        </p:grpSpPr>
        <p:grpSp>
          <p:nvGrpSpPr>
            <p:cNvPr id="11" name="Group 10"/>
            <p:cNvGrpSpPr/>
            <p:nvPr/>
          </p:nvGrpSpPr>
          <p:grpSpPr>
            <a:xfrm>
              <a:off x="3779912" y="1772816"/>
              <a:ext cx="2232248" cy="572878"/>
              <a:chOff x="2339752" y="4374902"/>
              <a:chExt cx="2232248" cy="635088"/>
            </a:xfrm>
          </p:grpSpPr>
          <p:pic>
            <p:nvPicPr>
              <p:cNvPr id="4099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7224" y="4374902"/>
                <a:ext cx="874776" cy="635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2339752" y="457183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b="1" cap="all" dirty="0" smtClean="0">
                    <a:ln w="0"/>
                    <a:solidFill>
                      <a:srgbClr val="FF0000"/>
                    </a:solidFill>
                    <a:effectLst>
                      <a:reflection blurRad="12700" stA="50000" endPos="50000" dist="5000" dir="5400000" sy="-100000" rotWithShape="0"/>
                    </a:effectLst>
                  </a:rPr>
                  <a:t>Note</a:t>
                </a:r>
                <a:endParaRPr lang="en-US" b="1" cap="all" spc="0" dirty="0">
                  <a:ln w="0"/>
                  <a:solidFill>
                    <a:srgbClr val="FF0000"/>
                  </a:soli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3707904" y="1700808"/>
              <a:ext cx="3024336" cy="1224136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80445" y="2348880"/>
              <a:ext cx="2428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rtl="0"/>
              <a:r>
                <a:rPr lang="en-US" sz="2000" dirty="0" smtClean="0"/>
                <a:t>SG is dimensionless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5016732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b="1" dirty="0" smtClean="0">
                <a:latin typeface="+mj-lt"/>
              </a:rPr>
              <a:t>Example (2)</a:t>
            </a:r>
          </a:p>
          <a:p>
            <a:pPr algn="just" rtl="0"/>
            <a:r>
              <a:rPr lang="en-US" sz="2200" dirty="0">
                <a:latin typeface="+mj-lt"/>
              </a:rPr>
              <a:t>A bottle is filled with </a:t>
            </a:r>
            <a:r>
              <a:rPr lang="en-US" sz="2200" dirty="0" smtClean="0">
                <a:latin typeface="+mj-lt"/>
              </a:rPr>
              <a:t>a liquid. Total </a:t>
            </a:r>
            <a:r>
              <a:rPr lang="en-US" sz="2200" dirty="0">
                <a:latin typeface="+mj-lt"/>
              </a:rPr>
              <a:t>weight of the bottle and the </a:t>
            </a:r>
            <a:r>
              <a:rPr lang="en-US" sz="2200" dirty="0" smtClean="0">
                <a:latin typeface="+mj-lt"/>
              </a:rPr>
              <a:t>liquid </a:t>
            </a:r>
            <a:r>
              <a:rPr lang="en-US" sz="2200" dirty="0">
                <a:latin typeface="+mj-lt"/>
              </a:rPr>
              <a:t>is 2 N, </a:t>
            </a:r>
            <a:r>
              <a:rPr lang="en-US" sz="2200" dirty="0" smtClean="0">
                <a:latin typeface="+mj-lt"/>
              </a:rPr>
              <a:t>weight </a:t>
            </a:r>
            <a:r>
              <a:rPr lang="en-US" sz="2200" dirty="0">
                <a:latin typeface="+mj-lt"/>
              </a:rPr>
              <a:t>of the bottle is 0.2 N, </a:t>
            </a:r>
            <a:r>
              <a:rPr lang="en-US" sz="2200" dirty="0" smtClean="0">
                <a:latin typeface="+mj-lt"/>
              </a:rPr>
              <a:t>and </a:t>
            </a:r>
            <a:r>
              <a:rPr lang="en-US" sz="2200" dirty="0">
                <a:latin typeface="+mj-lt"/>
              </a:rPr>
              <a:t>volume of the bottle is </a:t>
            </a:r>
            <a:r>
              <a:rPr lang="en-US" sz="2200" dirty="0" smtClean="0">
                <a:latin typeface="+mj-lt"/>
              </a:rPr>
              <a:t>1.5 </a:t>
            </a:r>
            <a:r>
              <a:rPr lang="en-US" sz="2200" dirty="0">
                <a:latin typeface="+mj-lt"/>
              </a:rPr>
              <a:t>litter. Find </a:t>
            </a:r>
            <a:r>
              <a:rPr lang="en-US" sz="2200" dirty="0" smtClean="0">
                <a:latin typeface="+mj-lt"/>
              </a:rPr>
              <a:t>mass density, unit weight, and specific gravity of the liquid.</a:t>
            </a:r>
            <a:endParaRPr lang="en-US" sz="2200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0732597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b="1" dirty="0" smtClean="0">
                <a:latin typeface="+mj-lt"/>
              </a:rPr>
              <a:t>Example (3)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 smtClean="0">
                <a:latin typeface="+mj-lt"/>
              </a:rPr>
              <a:t>15 kg of an oil with a density of 790 </a:t>
            </a:r>
            <a:r>
              <a:rPr lang="en-US" sz="2200" dirty="0">
                <a:latin typeface="+mj-lt"/>
              </a:rPr>
              <a:t>Kg/m</a:t>
            </a:r>
            <a:r>
              <a:rPr lang="en-US" sz="2200" baseline="30000" dirty="0">
                <a:solidFill>
                  <a:schemeClr val="dk1"/>
                </a:solidFill>
                <a:latin typeface="+mj-lt"/>
              </a:rPr>
              <a:t>3</a:t>
            </a:r>
            <a:r>
              <a:rPr lang="en-US" sz="2200" dirty="0" smtClean="0">
                <a:latin typeface="+mj-lt"/>
              </a:rPr>
              <a:t> is mixed with 10 kg of water. The volumes are additive, and the resulting mixture is homogenous. What is the specific gravity of the resulting mixture?</a:t>
            </a:r>
            <a:endParaRPr lang="en-US" sz="22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252115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116632"/>
            <a:ext cx="892899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spcAft>
                <a:spcPts val="1200"/>
              </a:spcAft>
            </a:pPr>
            <a:r>
              <a:rPr lang="en-US" sz="2200" b="1" dirty="0" smtClean="0">
                <a:latin typeface="+mj-lt"/>
              </a:rPr>
              <a:t>Example (4)</a:t>
            </a:r>
          </a:p>
          <a:p>
            <a:pPr algn="just" rtl="0">
              <a:spcAft>
                <a:spcPts val="1200"/>
              </a:spcAft>
            </a:pPr>
            <a:r>
              <a:rPr lang="en-US" sz="2200" dirty="0"/>
              <a:t>A vessel contains 85 liter of water at 10°C and atmospheric pressure as shown in the figure below</a:t>
            </a:r>
            <a:r>
              <a:rPr lang="en-US" sz="2200" dirty="0" smtClean="0"/>
              <a:t>.</a:t>
            </a:r>
            <a:r>
              <a:rPr lang="en-US" sz="2200" dirty="0"/>
              <a:t> If the water is heated to 70°C</a:t>
            </a:r>
            <a:r>
              <a:rPr lang="en-US" sz="2200" dirty="0" smtClean="0"/>
              <a:t>,</a:t>
            </a:r>
            <a:r>
              <a:rPr lang="en-US" sz="2200" dirty="0"/>
              <a:t> what will be</a:t>
            </a:r>
            <a:r>
              <a:rPr lang="en-US" sz="2200" dirty="0" smtClean="0"/>
              <a:t> </a:t>
            </a:r>
            <a:r>
              <a:rPr lang="en-US" sz="2200" dirty="0"/>
              <a:t>the</a:t>
            </a:r>
            <a:endParaRPr lang="en-US" sz="2200" b="1" dirty="0" smtClean="0">
              <a:latin typeface="+mj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38" t="28662" r="23474" b="37923"/>
          <a:stretch/>
        </p:blipFill>
        <p:spPr bwMode="auto">
          <a:xfrm>
            <a:off x="5076056" y="1493280"/>
            <a:ext cx="3888432" cy="2079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326827"/>
            <a:ext cx="482453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/>
            <a:r>
              <a:rPr lang="en-US" sz="2200" dirty="0" smtClean="0"/>
              <a:t>percentage change </a:t>
            </a:r>
            <a:r>
              <a:rPr lang="en-US" sz="2200" dirty="0"/>
              <a:t>in its volume? What weight of water must be removed to maintain the volume at its original </a:t>
            </a:r>
            <a:r>
              <a:rPr lang="en-US" sz="2200" dirty="0" smtClean="0"/>
              <a:t>value? Water’s </a:t>
            </a:r>
            <a:r>
              <a:rPr lang="en-US" sz="2200" dirty="0"/>
              <a:t>density at </a:t>
            </a:r>
            <a:r>
              <a:rPr lang="en-US" sz="2200" dirty="0" smtClean="0"/>
              <a:t>10°C </a:t>
            </a:r>
            <a:r>
              <a:rPr lang="en-US" sz="2200" dirty="0"/>
              <a:t>and 70°C is 999.7 </a:t>
            </a:r>
            <a:r>
              <a:rPr lang="en-US" sz="2200" dirty="0" smtClean="0"/>
              <a:t>kg/m</a:t>
            </a:r>
            <a:r>
              <a:rPr lang="en-US" sz="2200" baseline="30000" dirty="0" smtClean="0">
                <a:solidFill>
                  <a:schemeClr val="dk1"/>
                </a:solidFill>
              </a:rPr>
              <a:t>3</a:t>
            </a:r>
            <a:r>
              <a:rPr lang="en-US" sz="2200" dirty="0" smtClean="0"/>
              <a:t> </a:t>
            </a:r>
            <a:r>
              <a:rPr lang="en-US" sz="2200" dirty="0"/>
              <a:t>and 977.8 </a:t>
            </a:r>
            <a:r>
              <a:rPr lang="en-US" sz="2200" dirty="0" smtClean="0"/>
              <a:t>kg/m</a:t>
            </a:r>
            <a:r>
              <a:rPr lang="en-US" sz="2200" baseline="30000" dirty="0" smtClean="0">
                <a:solidFill>
                  <a:schemeClr val="dk1"/>
                </a:solidFill>
              </a:rPr>
              <a:t>3</a:t>
            </a:r>
            <a:r>
              <a:rPr lang="en-US" sz="2200" dirty="0"/>
              <a:t>, respectively.</a:t>
            </a:r>
          </a:p>
          <a:p>
            <a:pPr algn="just" rtl="0"/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09926671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218665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66753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</a:p>
              <a:p>
                <a:pPr algn="just" rtl="0"/>
                <a:r>
                  <a:rPr lang="en-US" sz="2200" b="1" dirty="0" smtClean="0">
                    <a:latin typeface="+mj-lt"/>
                  </a:rPr>
                  <a:t>Example (5)</a:t>
                </a: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A leak from a tap comes out in a separate drops instead of a stream. The main cause of this phenomenon is:</a:t>
                </a:r>
              </a:p>
              <a:p>
                <a:pPr marL="457200" indent="-457200" algn="just" rtl="0">
                  <a:buFont typeface="+mj-lt"/>
                  <a:buAutoNum type="alphaUcPeriod"/>
                </a:pPr>
                <a:r>
                  <a:rPr lang="en-US" sz="2200" dirty="0" smtClean="0">
                    <a:latin typeface="+mj-lt"/>
                  </a:rPr>
                  <a:t>gravity.</a:t>
                </a:r>
              </a:p>
              <a:p>
                <a:pPr marL="457200" indent="-457200" algn="just" rtl="0">
                  <a:buFont typeface="+mj-lt"/>
                  <a:buAutoNum type="alphaUcPeriod"/>
                </a:pPr>
                <a:r>
                  <a:rPr lang="en-US" sz="2200" dirty="0" smtClean="0">
                    <a:latin typeface="+mj-lt"/>
                  </a:rPr>
                  <a:t>air resistance.</a:t>
                </a:r>
              </a:p>
              <a:p>
                <a:pPr marL="457200" indent="-457200" algn="just" rtl="0">
                  <a:buFont typeface="+mj-lt"/>
                  <a:buAutoNum type="alphaUcPeriod"/>
                </a:pPr>
                <a:r>
                  <a:rPr lang="en-US" sz="2200" dirty="0" smtClean="0">
                    <a:latin typeface="+mj-lt"/>
                  </a:rPr>
                  <a:t>viscosity.</a:t>
                </a:r>
              </a:p>
              <a:p>
                <a:pPr marL="457200" indent="-457200" algn="just" rtl="0">
                  <a:buFont typeface="+mj-lt"/>
                  <a:buAutoNum type="alphaUcPeriod"/>
                </a:pPr>
                <a:r>
                  <a:rPr lang="en-US" sz="2200" dirty="0" smtClean="0">
                    <a:latin typeface="+mj-lt"/>
                  </a:rPr>
                  <a:t>surface tension.</a:t>
                </a:r>
              </a:p>
              <a:p>
                <a:pPr marL="457200" indent="-457200" algn="just" rtl="0">
                  <a:buFont typeface="+mj-lt"/>
                  <a:buAutoNum type="alphaUcPeriod"/>
                </a:pPr>
                <a:r>
                  <a:rPr lang="en-US" sz="2200" dirty="0" smtClean="0">
                    <a:latin typeface="+mj-lt"/>
                  </a:rPr>
                  <a:t>none of these.</a:t>
                </a:r>
              </a:p>
              <a:p>
                <a:pPr algn="just" rtl="0"/>
                <a:endParaRPr lang="en-US" sz="2200" b="1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b="1" dirty="0">
                    <a:latin typeface="+mj-lt"/>
                  </a:rPr>
                  <a:t>Example </a:t>
                </a:r>
                <a:r>
                  <a:rPr lang="en-US" sz="2200" b="1" dirty="0" smtClean="0">
                    <a:latin typeface="+mj-lt"/>
                  </a:rPr>
                  <a:t>(6)</a:t>
                </a:r>
                <a:endParaRPr lang="en-US" sz="2200" b="1" dirty="0">
                  <a:latin typeface="+mj-lt"/>
                </a:endParaRPr>
              </a:p>
              <a:p>
                <a:pPr algn="just" rtl="0"/>
                <a:r>
                  <a:rPr lang="en-US" sz="2200" dirty="0" smtClean="0">
                    <a:latin typeface="+mj-lt"/>
                  </a:rPr>
                  <a:t>Prove that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l-GR" sz="2200" b="0" i="1" smtClean="0">
                            <a:latin typeface="Cambria Math"/>
                            <a:ea typeface="Cambria Math"/>
                          </a:rPr>
                          <m:t>𝜈</m:t>
                        </m:r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𝐹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 using SI and English units.</a:t>
                </a:r>
                <a:endParaRPr lang="en-US" sz="2200" dirty="0">
                  <a:latin typeface="+mj-lt"/>
                </a:endParaRPr>
              </a:p>
              <a:p>
                <a:pPr algn="just" rtl="0"/>
                <a:endParaRPr lang="en-US" sz="2200" b="1" dirty="0" smtClean="0">
                  <a:latin typeface="+mj-lt"/>
                </a:endParaRPr>
              </a:p>
              <a:p>
                <a:pPr algn="just" rtl="0"/>
                <a:r>
                  <a:rPr lang="en-US" sz="2200" b="1" dirty="0">
                    <a:latin typeface="+mj-lt"/>
                  </a:rPr>
                  <a:t>Example </a:t>
                </a:r>
                <a:r>
                  <a:rPr lang="en-US" sz="2200" b="1" dirty="0" smtClean="0">
                    <a:latin typeface="+mj-lt"/>
                  </a:rPr>
                  <a:t>(7)</a:t>
                </a:r>
                <a:endParaRPr lang="en-US" sz="2200" b="1" dirty="0">
                  <a:latin typeface="+mj-lt"/>
                </a:endParaRPr>
              </a:p>
              <a:p>
                <a:pPr algn="just" rtl="0"/>
                <a:r>
                  <a:rPr lang="en-US" sz="2200" dirty="0">
                    <a:latin typeface="+mj-lt"/>
                  </a:rPr>
                  <a:t>A vertical cylindrical tank with a diameter of 12 m and a depth of 4 m is filled to the top with water at 20 ⁰C. If the water is heated to 50 ⁰C, how much water will spill over in cubic feet? Water’s specific weight at 20°C and 50°C is 9.79 </a:t>
                </a:r>
                <a:r>
                  <a:rPr lang="en-US" sz="2200" dirty="0" err="1">
                    <a:latin typeface="+mj-lt"/>
                  </a:rPr>
                  <a:t>kN</a:t>
                </a:r>
                <a:r>
                  <a:rPr lang="en-US" sz="2200" dirty="0">
                    <a:latin typeface="+mj-lt"/>
                  </a:rPr>
                  <a:t>/m</a:t>
                </a:r>
                <a:r>
                  <a:rPr lang="en-US" sz="2200" baseline="30000" dirty="0">
                    <a:solidFill>
                      <a:schemeClr val="dk1"/>
                    </a:solidFill>
                    <a:latin typeface="+mj-lt"/>
                  </a:rPr>
                  <a:t>3</a:t>
                </a:r>
                <a:r>
                  <a:rPr lang="en-US" sz="2200" dirty="0">
                    <a:latin typeface="+mj-lt"/>
                  </a:rPr>
                  <a:t> and 9.69 </a:t>
                </a:r>
                <a:r>
                  <a:rPr lang="en-US" sz="2200" dirty="0" err="1">
                    <a:latin typeface="+mj-lt"/>
                  </a:rPr>
                  <a:t>kN</a:t>
                </a:r>
                <a:r>
                  <a:rPr lang="en-US" sz="2200" dirty="0">
                    <a:latin typeface="+mj-lt"/>
                  </a:rPr>
                  <a:t>/m</a:t>
                </a:r>
                <a:r>
                  <a:rPr lang="en-US" sz="2200" baseline="30000" dirty="0">
                    <a:solidFill>
                      <a:schemeClr val="dk1"/>
                    </a:solidFill>
                    <a:latin typeface="+mj-lt"/>
                  </a:rPr>
                  <a:t>3</a:t>
                </a:r>
                <a:r>
                  <a:rPr lang="en-US" sz="2200" dirty="0">
                    <a:latin typeface="+mj-lt"/>
                  </a:rPr>
                  <a:t>, respectively. </a:t>
                </a:r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(Ans. 166 </a:t>
                </a:r>
                <a14:m>
                  <m:oMath xmlns:m="http://schemas.openxmlformats.org/officeDocument/2006/math">
                    <m:r>
                      <a:rPr lang="en-US" sz="2200" b="1" i="1">
                        <a:solidFill>
                          <a:srgbClr val="FF0000"/>
                        </a:solidFill>
                        <a:latin typeface="Cambria Math"/>
                      </a:rPr>
                      <m:t>𝒇</m:t>
                    </m:r>
                    <m:sSup>
                      <m:sSupPr>
                        <m:ctrlPr>
                          <a:rPr lang="en-US" sz="2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𝒕</m:t>
                        </m:r>
                      </m:e>
                      <m:sup>
                        <m:r>
                          <a:rPr lang="en-US" sz="2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2200" b="1" dirty="0">
                    <a:solidFill>
                      <a:srgbClr val="FF0000"/>
                    </a:solidFill>
                    <a:latin typeface="+mj-lt"/>
                  </a:rPr>
                  <a:t>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6675354"/>
              </a:xfrm>
              <a:prstGeom prst="rect">
                <a:avLst/>
              </a:prstGeom>
              <a:blipFill>
                <a:blip r:embed="rId4"/>
                <a:stretch>
                  <a:fillRect l="-956" t="-731" r="-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489850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311</Words>
  <Application>Microsoft Office PowerPoint</Application>
  <PresentationFormat>On-screen Show (4:3)</PresentationFormat>
  <Paragraphs>61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 Math</vt:lpstr>
      <vt:lpstr>Constantia</vt:lpstr>
      <vt:lpstr>Majalla UI</vt:lpstr>
      <vt:lpstr>Traditional Arabic</vt:lpstr>
      <vt:lpstr>Wingdings 2</vt:lpstr>
      <vt:lpstr>Flow</vt:lpstr>
      <vt:lpstr>FLUID MECHANICS CHAPTER- 2 / FLUID PROPERTIES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2018-01-14T09:43:35Z</dcterms:modified>
</cp:coreProperties>
</file>